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60" r:id="rId3"/>
    <p:sldId id="271" r:id="rId4"/>
    <p:sldId id="262" r:id="rId5"/>
    <p:sldId id="273" r:id="rId6"/>
    <p:sldId id="268" r:id="rId7"/>
    <p:sldId id="267" r:id="rId8"/>
    <p:sldId id="265" r:id="rId9"/>
    <p:sldId id="277" r:id="rId10"/>
    <p:sldId id="275" r:id="rId11"/>
    <p:sldId id="264" r:id="rId12"/>
    <p:sldId id="26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5C86"/>
    <a:srgbClr val="53689E"/>
    <a:srgbClr val="586EA6"/>
    <a:srgbClr val="626262"/>
    <a:srgbClr val="7D7D7D"/>
    <a:srgbClr val="9B9B9B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mateknowledgeportal.worldbank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B868252-1E8B-468A-8F94-19082EEE08A3}"/>
              </a:ext>
            </a:extLst>
          </p:cNvPr>
          <p:cNvSpPr/>
          <p:nvPr/>
        </p:nvSpPr>
        <p:spPr>
          <a:xfrm>
            <a:off x="7076049" y="1572494"/>
            <a:ext cx="486468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2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mundial</a:t>
            </a:r>
          </a:p>
          <a:p>
            <a:pPr algn="ctr"/>
            <a:r>
              <a:rPr lang="es-ES" sz="52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 clima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4E340777-8C60-4A7B-8DC2-EB5509412BA8}"/>
              </a:ext>
            </a:extLst>
          </p:cNvPr>
          <p:cNvCxnSpPr>
            <a:cxnSpLocks/>
          </p:cNvCxnSpPr>
          <p:nvPr/>
        </p:nvCxnSpPr>
        <p:spPr>
          <a:xfrm>
            <a:off x="7262725" y="3530989"/>
            <a:ext cx="450702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C840809-50F9-45F5-92EA-286817876FBB}"/>
              </a:ext>
            </a:extLst>
          </p:cNvPr>
          <p:cNvSpPr txBox="1"/>
          <p:nvPr/>
        </p:nvSpPr>
        <p:spPr>
          <a:xfrm>
            <a:off x="8861279" y="4738518"/>
            <a:ext cx="2968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Carlos Castellanos Mateo</a:t>
            </a:r>
          </a:p>
          <a:p>
            <a:pPr algn="r"/>
            <a:r>
              <a:rPr lang="es-ES" dirty="0"/>
              <a:t>José Manuel Pinto Lozano</a:t>
            </a:r>
          </a:p>
          <a:p>
            <a:pPr algn="r"/>
            <a:r>
              <a:rPr lang="es-ES" dirty="0"/>
              <a:t>Arturo Aguirre Calvo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7957FC4-A921-4B60-92CF-8AE9CBFFE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62438" y="1330346"/>
            <a:ext cx="6191740" cy="3869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34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B502E5-7282-4480-94DC-ED42DA97C8B7}"/>
              </a:ext>
            </a:extLst>
          </p:cNvPr>
          <p:cNvCxnSpPr/>
          <p:nvPr/>
        </p:nvCxnSpPr>
        <p:spPr>
          <a:xfrm>
            <a:off x="7397453" y="2718535"/>
            <a:ext cx="0" cy="77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AF24C-3748-466C-97A8-42D047108BEF}"/>
              </a:ext>
            </a:extLst>
          </p:cNvPr>
          <p:cNvSpPr/>
          <p:nvPr/>
        </p:nvSpPr>
        <p:spPr>
          <a:xfrm>
            <a:off x="2405575" y="1235189"/>
            <a:ext cx="2771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Eliminar NA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C2BDAE-A5D8-4BA2-9D21-54840993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399" y="383225"/>
            <a:ext cx="4872579" cy="2165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241B1D-16A4-48EF-8E44-339E7E26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218" y="3702693"/>
            <a:ext cx="6646470" cy="216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38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FA1F6C1-0153-405E-8EA9-1915767DAB4C}"/>
              </a:ext>
            </a:extLst>
          </p:cNvPr>
          <p:cNvSpPr txBox="1"/>
          <p:nvPr/>
        </p:nvSpPr>
        <p:spPr>
          <a:xfrm>
            <a:off x="2994991" y="1466022"/>
            <a:ext cx="901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Clustering jerárquico, y </a:t>
            </a:r>
            <a:r>
              <a:rPr lang="es-ES" dirty="0" err="1"/>
              <a:t>kmeans</a:t>
            </a:r>
            <a:r>
              <a:rPr lang="es-ES" dirty="0"/>
              <a:t>: creación partitiva de agrupamientos métodos basados en centroides, clustering partitivo; posibles árboles de decisión y reglas de asociación.</a:t>
            </a:r>
          </a:p>
        </p:txBody>
      </p:sp>
    </p:spTree>
    <p:extLst>
      <p:ext uri="{BB962C8B-B14F-4D97-AF65-F5344CB8AC3E}">
        <p14:creationId xmlns:p14="http://schemas.microsoft.com/office/powerpoint/2010/main" val="263452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C55212-D7D9-4924-9B89-58CB2C29F57A}"/>
              </a:ext>
            </a:extLst>
          </p:cNvPr>
          <p:cNvSpPr txBox="1"/>
          <p:nvPr/>
        </p:nvSpPr>
        <p:spPr>
          <a:xfrm>
            <a:off x="3392556" y="2515188"/>
            <a:ext cx="639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Explicar los resultados </a:t>
            </a:r>
          </a:p>
        </p:txBody>
      </p:sp>
    </p:spTree>
    <p:extLst>
      <p:ext uri="{BB962C8B-B14F-4D97-AF65-F5344CB8AC3E}">
        <p14:creationId xmlns:p14="http://schemas.microsoft.com/office/powerpoint/2010/main" val="152613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576775" y="1035352"/>
            <a:ext cx="108996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655149" y="317270"/>
            <a:ext cx="37313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Preguntas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98E8D5-E9CC-427C-A2CB-6C0B4AB2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79509" y="1881930"/>
            <a:ext cx="3094140" cy="30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6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576775" y="1035352"/>
            <a:ext cx="108996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646760" y="317269"/>
            <a:ext cx="37313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54B15F8-CA89-4D92-BCAA-B4D78BFAE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" t="4480" r="2230" b="4340"/>
          <a:stretch/>
        </p:blipFill>
        <p:spPr>
          <a:xfrm>
            <a:off x="304801" y="2986481"/>
            <a:ext cx="5354973" cy="273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9809E2-F186-4DE1-90E4-96BCFDD6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240"/>
            <a:ext cx="5721292" cy="2860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28F3E26-3116-4406-9ADB-4B0EFCC52714}"/>
              </a:ext>
            </a:extLst>
          </p:cNvPr>
          <p:cNvSpPr/>
          <p:nvPr/>
        </p:nvSpPr>
        <p:spPr>
          <a:xfrm>
            <a:off x="7280246" y="4628672"/>
            <a:ext cx="3352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Temperatura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48D767-6B9A-4FF4-AC2E-93E566FECDE7}"/>
              </a:ext>
            </a:extLst>
          </p:cNvPr>
          <p:cNvSpPr/>
          <p:nvPr/>
        </p:nvSpPr>
        <p:spPr>
          <a:xfrm>
            <a:off x="1232453" y="2229419"/>
            <a:ext cx="342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Precipitaciones</a:t>
            </a:r>
          </a:p>
        </p:txBody>
      </p:sp>
    </p:spTree>
    <p:extLst>
      <p:ext uri="{BB962C8B-B14F-4D97-AF65-F5344CB8AC3E}">
        <p14:creationId xmlns:p14="http://schemas.microsoft.com/office/powerpoint/2010/main" val="59455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576775" y="1035352"/>
            <a:ext cx="108996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655149" y="317270"/>
            <a:ext cx="37313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rgbClr val="404040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C4E25A-522F-4759-B196-06DFC0A8D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40"/>
          <a:stretch/>
        </p:blipFill>
        <p:spPr>
          <a:xfrm>
            <a:off x="2520809" y="1444488"/>
            <a:ext cx="7106642" cy="442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45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EBAAB4B-01B2-455D-A75D-DD20BEE3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491" y="361674"/>
            <a:ext cx="6385094" cy="2918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D67937-CB13-4C34-ACAA-A7DF0024E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96" y="2879664"/>
            <a:ext cx="6417952" cy="2972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87F54E9-03BA-490E-8AFE-D4A340B29E53}"/>
              </a:ext>
            </a:extLst>
          </p:cNvPr>
          <p:cNvSpPr/>
          <p:nvPr/>
        </p:nvSpPr>
        <p:spPr>
          <a:xfrm>
            <a:off x="3123481" y="806005"/>
            <a:ext cx="2786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tutiempo.net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5464C50-A041-4384-91F4-65C8982A0525}"/>
              </a:ext>
            </a:extLst>
          </p:cNvPr>
          <p:cNvSpPr/>
          <p:nvPr/>
        </p:nvSpPr>
        <p:spPr>
          <a:xfrm>
            <a:off x="9490504" y="4607147"/>
            <a:ext cx="21950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climateknowledgeportal.worldbank.org</a:t>
            </a:r>
            <a:endParaRPr lang="es-ES" sz="2000" b="1" i="1" dirty="0">
              <a:solidFill>
                <a:srgbClr val="586EA6"/>
              </a:solidFill>
              <a:latin typeface="Candara" panose="020E0502030303020204" pitchFamily="34" charset="0"/>
              <a:cs typeface="Calibri" panose="020F050202020403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s-ES" sz="2000" b="1" i="1" dirty="0">
              <a:solidFill>
                <a:srgbClr val="586EA6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3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C20877D-BA7E-49FD-A5F5-E4160EA0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46" y="2822642"/>
            <a:ext cx="5808363" cy="253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7D084D-4866-419F-AAAE-EB35F40C2DC7}"/>
              </a:ext>
            </a:extLst>
          </p:cNvPr>
          <p:cNvSpPr txBox="1"/>
          <p:nvPr/>
        </p:nvSpPr>
        <p:spPr>
          <a:xfrm>
            <a:off x="8945216" y="5038035"/>
            <a:ext cx="294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Capturas de pantalla de las tablas de cada pagina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EA2BE7-3ECD-4FE9-831B-2C098237B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692" y="407177"/>
            <a:ext cx="5237507" cy="3757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631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8E7646-F08B-427E-BE70-ABE65DD9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374" y="361674"/>
            <a:ext cx="4029705" cy="37034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136022C-9DA0-4EA1-A5A7-300212F7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713" y="2158519"/>
            <a:ext cx="4419436" cy="3780887"/>
          </a:xfrm>
          <a:prstGeom prst="rect">
            <a:avLst/>
          </a:prstGeom>
        </p:spPr>
      </p:pic>
      <p:sp>
        <p:nvSpPr>
          <p:cNvPr id="8" name="Círculo: vacío 7">
            <a:extLst>
              <a:ext uri="{FF2B5EF4-FFF2-40B4-BE49-F238E27FC236}">
                <a16:creationId xmlns:a16="http://schemas.microsoft.com/office/drawing/2014/main" id="{C716E7A1-1939-41C5-928C-BA6902E1B5D1}"/>
              </a:ext>
            </a:extLst>
          </p:cNvPr>
          <p:cNvSpPr/>
          <p:nvPr/>
        </p:nvSpPr>
        <p:spPr>
          <a:xfrm>
            <a:off x="2537863" y="2008811"/>
            <a:ext cx="2952519" cy="1382086"/>
          </a:xfrm>
          <a:prstGeom prst="donut">
            <a:avLst>
              <a:gd name="adj" fmla="val 254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D8A1B6B-534F-4C38-A628-BA101E68CF07}"/>
              </a:ext>
            </a:extLst>
          </p:cNvPr>
          <p:cNvSpPr/>
          <p:nvPr/>
        </p:nvSpPr>
        <p:spPr>
          <a:xfrm>
            <a:off x="3086471" y="147375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NA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6572D632-6A34-4150-82F2-57AC63AC8698}"/>
              </a:ext>
            </a:extLst>
          </p:cNvPr>
          <p:cNvCxnSpPr>
            <a:cxnSpLocks/>
          </p:cNvCxnSpPr>
          <p:nvPr/>
        </p:nvCxnSpPr>
        <p:spPr>
          <a:xfrm flipV="1">
            <a:off x="9148739" y="4164522"/>
            <a:ext cx="0" cy="873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Marco 15">
            <a:extLst>
              <a:ext uri="{FF2B5EF4-FFF2-40B4-BE49-F238E27FC236}">
                <a16:creationId xmlns:a16="http://schemas.microsoft.com/office/drawing/2014/main" id="{689EF39A-0473-419C-85D8-7354F19B0A4A}"/>
              </a:ext>
            </a:extLst>
          </p:cNvPr>
          <p:cNvSpPr/>
          <p:nvPr/>
        </p:nvSpPr>
        <p:spPr>
          <a:xfrm>
            <a:off x="7416620" y="299278"/>
            <a:ext cx="3472067" cy="2258392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586EA6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878E997-868A-4DB1-B1BD-1DF54580E124}"/>
              </a:ext>
            </a:extLst>
          </p:cNvPr>
          <p:cNvSpPr/>
          <p:nvPr/>
        </p:nvSpPr>
        <p:spPr>
          <a:xfrm>
            <a:off x="7517286" y="5137470"/>
            <a:ext cx="34479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Columna innecesaria</a:t>
            </a:r>
          </a:p>
        </p:txBody>
      </p:sp>
    </p:spTree>
    <p:extLst>
      <p:ext uri="{BB962C8B-B14F-4D97-AF65-F5344CB8AC3E}">
        <p14:creationId xmlns:p14="http://schemas.microsoft.com/office/powerpoint/2010/main" val="60791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SAMPLE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MODIFY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B80C5A7-4677-4FC2-B735-FF66546EA9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568" y="3913111"/>
            <a:ext cx="4355712" cy="2488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E0011D1C-EDE9-46EF-81FB-50CB55C6961E}"/>
              </a:ext>
            </a:extLst>
          </p:cNvPr>
          <p:cNvSpPr/>
          <p:nvPr/>
        </p:nvSpPr>
        <p:spPr>
          <a:xfrm>
            <a:off x="5956100" y="239384"/>
            <a:ext cx="2771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Normalización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E6331FA-8656-4E4D-916F-513C5DE88E95}"/>
              </a:ext>
            </a:extLst>
          </p:cNvPr>
          <p:cNvSpPr/>
          <p:nvPr/>
        </p:nvSpPr>
        <p:spPr>
          <a:xfrm>
            <a:off x="5950942" y="2693668"/>
            <a:ext cx="2771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Gráficas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54E868E-BC05-4BA8-BC89-883AF2488ACA}"/>
              </a:ext>
            </a:extLst>
          </p:cNvPr>
          <p:cNvSpPr/>
          <p:nvPr/>
        </p:nvSpPr>
        <p:spPr>
          <a:xfrm>
            <a:off x="7627568" y="3334167"/>
            <a:ext cx="43556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Afganistán, 2016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BBCB969-B9AB-4DAB-877A-A78CE398B236}"/>
              </a:ext>
            </a:extLst>
          </p:cNvPr>
          <p:cNvSpPr/>
          <p:nvPr/>
        </p:nvSpPr>
        <p:spPr>
          <a:xfrm>
            <a:off x="2528875" y="446543"/>
            <a:ext cx="1787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Z-score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B5524AF-6605-4A4A-AD7B-4D335AB3C314}"/>
              </a:ext>
            </a:extLst>
          </p:cNvPr>
          <p:cNvSpPr/>
          <p:nvPr/>
        </p:nvSpPr>
        <p:spPr>
          <a:xfrm>
            <a:off x="10195431" y="371065"/>
            <a:ext cx="1787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Min-</a:t>
            </a:r>
            <a:r>
              <a:rPr lang="es-ES" sz="2000" b="1" i="1" dirty="0" err="1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max</a:t>
            </a:r>
            <a:endParaRPr lang="es-ES" sz="2000" b="1" i="1" dirty="0">
              <a:solidFill>
                <a:srgbClr val="586EA6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49976F7-0BFD-49B9-8A44-A68059E4A2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75" y="3913110"/>
            <a:ext cx="4355712" cy="248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353DCD9-C99C-433C-A139-BBC24A4909EE}"/>
              </a:ext>
            </a:extLst>
          </p:cNvPr>
          <p:cNvSpPr/>
          <p:nvPr/>
        </p:nvSpPr>
        <p:spPr>
          <a:xfrm>
            <a:off x="2528875" y="3334167"/>
            <a:ext cx="43556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Noruega, 2016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5A3CFF-3B19-4C4F-9564-41E2993BB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" r="2158"/>
          <a:stretch/>
        </p:blipFill>
        <p:spPr>
          <a:xfrm>
            <a:off x="2528875" y="825431"/>
            <a:ext cx="4572816" cy="102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FB1E772-08EA-4179-BC61-9BC8A5B2BC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696"/>
          <a:stretch/>
        </p:blipFill>
        <p:spPr>
          <a:xfrm>
            <a:off x="7376717" y="828753"/>
            <a:ext cx="4572816" cy="102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4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BE1DAC-CA04-4B74-A7A0-8970868F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09"/>
          <a:stretch/>
        </p:blipFill>
        <p:spPr>
          <a:xfrm>
            <a:off x="2732396" y="788002"/>
            <a:ext cx="9154803" cy="1845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B502E5-7282-4480-94DC-ED42DA97C8B7}"/>
              </a:ext>
            </a:extLst>
          </p:cNvPr>
          <p:cNvCxnSpPr/>
          <p:nvPr/>
        </p:nvCxnSpPr>
        <p:spPr>
          <a:xfrm>
            <a:off x="7312783" y="3039016"/>
            <a:ext cx="0" cy="77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86CE7D2-D3A0-4D4F-8F2F-406C5DB3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44" y="4118148"/>
            <a:ext cx="7744906" cy="1733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AF24C-3748-466C-97A8-42D047108BEF}"/>
              </a:ext>
            </a:extLst>
          </p:cNvPr>
          <p:cNvSpPr/>
          <p:nvPr/>
        </p:nvSpPr>
        <p:spPr>
          <a:xfrm>
            <a:off x="5352808" y="260571"/>
            <a:ext cx="3913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Normalización   min-</a:t>
            </a:r>
            <a:r>
              <a:rPr lang="es-ES" sz="2400" b="1" i="1" dirty="0" err="1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max</a:t>
            </a:r>
            <a:endParaRPr lang="es-ES" sz="2400" b="1" i="1" dirty="0">
              <a:solidFill>
                <a:srgbClr val="586EA6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37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C4495BA-22A3-4CC9-9BBD-68E0E43E7DEF}"/>
              </a:ext>
            </a:extLst>
          </p:cNvPr>
          <p:cNvCxnSpPr>
            <a:cxnSpLocks/>
          </p:cNvCxnSpPr>
          <p:nvPr/>
        </p:nvCxnSpPr>
        <p:spPr>
          <a:xfrm>
            <a:off x="2405575" y="361674"/>
            <a:ext cx="0" cy="54902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6D2992AD-F1A5-4484-B34D-7CD62D51356F}"/>
              </a:ext>
            </a:extLst>
          </p:cNvPr>
          <p:cNvSpPr/>
          <p:nvPr/>
        </p:nvSpPr>
        <p:spPr>
          <a:xfrm>
            <a:off x="304801" y="361674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619A31-7914-4BE7-9A61-C20D20A543D1}"/>
              </a:ext>
            </a:extLst>
          </p:cNvPr>
          <p:cNvSpPr/>
          <p:nvPr/>
        </p:nvSpPr>
        <p:spPr>
          <a:xfrm>
            <a:off x="304801" y="1466022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EXPLORE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FE04817-4227-455D-97EF-69816E31A6B8}"/>
              </a:ext>
            </a:extLst>
          </p:cNvPr>
          <p:cNvSpPr/>
          <p:nvPr/>
        </p:nvSpPr>
        <p:spPr>
          <a:xfrm>
            <a:off x="304801" y="2699854"/>
            <a:ext cx="185530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s-ES" sz="3200" b="1" i="1" dirty="0">
                <a:solidFill>
                  <a:srgbClr val="586EA6"/>
                </a:solidFill>
                <a:latin typeface="Candara" panose="020E05020303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MODIFY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9EF7B87-9D15-47F6-8FDC-77BFB0A869B2}"/>
              </a:ext>
            </a:extLst>
          </p:cNvPr>
          <p:cNvSpPr/>
          <p:nvPr/>
        </p:nvSpPr>
        <p:spPr>
          <a:xfrm>
            <a:off x="304801" y="3933687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MODEL</a:t>
            </a:r>
            <a:endParaRPr lang="es-ES" sz="28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009C9F0-F451-4884-B806-CCD7C2426C97}"/>
              </a:ext>
            </a:extLst>
          </p:cNvPr>
          <p:cNvSpPr/>
          <p:nvPr/>
        </p:nvSpPr>
        <p:spPr>
          <a:xfrm>
            <a:off x="304801" y="5038035"/>
            <a:ext cx="1855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7D7D7D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ASSESS</a:t>
            </a:r>
            <a:endParaRPr lang="es-ES" sz="3200" b="1" i="1" dirty="0">
              <a:solidFill>
                <a:srgbClr val="7D7D7D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BE1DAC-CA04-4B74-A7A0-8970868F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09"/>
          <a:stretch/>
        </p:blipFill>
        <p:spPr>
          <a:xfrm>
            <a:off x="2732396" y="788002"/>
            <a:ext cx="9154803" cy="1845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0B502E5-7282-4480-94DC-ED42DA97C8B7}"/>
              </a:ext>
            </a:extLst>
          </p:cNvPr>
          <p:cNvCxnSpPr/>
          <p:nvPr/>
        </p:nvCxnSpPr>
        <p:spPr>
          <a:xfrm>
            <a:off x="7312783" y="3039016"/>
            <a:ext cx="0" cy="779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AF24C-3748-466C-97A8-42D047108BEF}"/>
              </a:ext>
            </a:extLst>
          </p:cNvPr>
          <p:cNvSpPr/>
          <p:nvPr/>
        </p:nvSpPr>
        <p:spPr>
          <a:xfrm>
            <a:off x="5352808" y="260571"/>
            <a:ext cx="3913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i="1" dirty="0">
                <a:solidFill>
                  <a:srgbClr val="586EA6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Normalización   Z-score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029E6DE-895E-4544-852E-B8FDD6E26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015" y="3974565"/>
            <a:ext cx="6887536" cy="1733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4737517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229</TotalTime>
  <Words>130</Words>
  <Application>Microsoft Office PowerPoint</Application>
  <PresentationFormat>Panorámica</PresentationFormat>
  <Paragraphs>71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Candara</vt:lpstr>
      <vt:lpstr>Gill Sans MT</vt:lpstr>
      <vt:lpstr>Galería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Arturo_Velillero Aguirre</dc:creator>
  <cp:lastModifiedBy>Arturo_Velillero Aguirre</cp:lastModifiedBy>
  <cp:revision>30</cp:revision>
  <dcterms:created xsi:type="dcterms:W3CDTF">2019-05-06T13:05:36Z</dcterms:created>
  <dcterms:modified xsi:type="dcterms:W3CDTF">2019-05-07T18:18:18Z</dcterms:modified>
</cp:coreProperties>
</file>